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8" r:id="rId2"/>
    <p:sldId id="261" r:id="rId3"/>
    <p:sldId id="259" r:id="rId4"/>
    <p:sldId id="257" r:id="rId5"/>
    <p:sldId id="260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1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85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48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371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4680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067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3349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0558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9730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1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7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421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257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96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95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09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290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301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9EF54D9-3EA4-4739-B225-0E004D46724F}" type="datetimeFigureOut">
              <a:rPr lang="en-IN" smtClean="0"/>
              <a:t>02-11-2023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F242EAF-631D-4249-8843-0FBEED3FA1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07183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A26AC7-08AB-E411-7351-1E64CEAE5C3E}"/>
              </a:ext>
            </a:extLst>
          </p:cNvPr>
          <p:cNvSpPr/>
          <p:nvPr/>
        </p:nvSpPr>
        <p:spPr>
          <a:xfrm>
            <a:off x="219888" y="595590"/>
            <a:ext cx="5622498" cy="1107996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IN" sz="6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38100" dist="38100" dir="2700000" algn="tl">
                    <a:srgbClr val="000000">
                      <a:alpha val="42000"/>
                    </a:srgbClr>
                  </a:outerShdw>
                </a:effectLst>
              </a:rPr>
              <a:t>WELCOME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C71471-82F4-5B74-83E5-9427CC3BC05F}"/>
              </a:ext>
            </a:extLst>
          </p:cNvPr>
          <p:cNvSpPr/>
          <p:nvPr/>
        </p:nvSpPr>
        <p:spPr>
          <a:xfrm>
            <a:off x="4319895" y="2505670"/>
            <a:ext cx="126348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6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EED899-565B-50F1-9DA9-A12492781B13}"/>
              </a:ext>
            </a:extLst>
          </p:cNvPr>
          <p:cNvSpPr/>
          <p:nvPr/>
        </p:nvSpPr>
        <p:spPr>
          <a:xfrm>
            <a:off x="4410703" y="4857095"/>
            <a:ext cx="778129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6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ONLINE SHOPPING</a:t>
            </a:r>
          </a:p>
        </p:txBody>
      </p:sp>
    </p:spTree>
    <p:extLst>
      <p:ext uri="{BB962C8B-B14F-4D97-AF65-F5344CB8AC3E}">
        <p14:creationId xmlns:p14="http://schemas.microsoft.com/office/powerpoint/2010/main" val="1371662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0">
        <p14:reveal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4DA3AF-4A1C-B8F0-9FBC-27A361EE1B8E}"/>
              </a:ext>
            </a:extLst>
          </p:cNvPr>
          <p:cNvSpPr txBox="1"/>
          <p:nvPr/>
        </p:nvSpPr>
        <p:spPr>
          <a:xfrm rot="20531914">
            <a:off x="2773680" y="3108960"/>
            <a:ext cx="70408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solidFill>
                  <a:schemeClr val="bg1"/>
                </a:solidFill>
              </a:rPr>
              <a:t>THANK YOU….</a:t>
            </a:r>
          </a:p>
        </p:txBody>
      </p:sp>
    </p:spTree>
    <p:extLst>
      <p:ext uri="{BB962C8B-B14F-4D97-AF65-F5344CB8AC3E}">
        <p14:creationId xmlns:p14="http://schemas.microsoft.com/office/powerpoint/2010/main" val="5966556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0">
        <p15:prstTrans prst="prestig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7921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55A5F5-5514-7B7A-2EB0-6C53A9B3538E}"/>
              </a:ext>
            </a:extLst>
          </p:cNvPr>
          <p:cNvSpPr txBox="1"/>
          <p:nvPr/>
        </p:nvSpPr>
        <p:spPr>
          <a:xfrm>
            <a:off x="2814320" y="314960"/>
            <a:ext cx="553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u="sng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3579C3-E0D0-AB8C-4F6D-36511480A5C7}"/>
              </a:ext>
            </a:extLst>
          </p:cNvPr>
          <p:cNvSpPr txBox="1"/>
          <p:nvPr/>
        </p:nvSpPr>
        <p:spPr>
          <a:xfrm>
            <a:off x="121920" y="1849120"/>
            <a:ext cx="1207008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Online shopping, a pivotal facet of contemporary commerce, has revolutionized the retail landscape.</a:t>
            </a:r>
          </a:p>
          <a:p>
            <a:endParaRPr lang="en-IN" sz="32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paradigm shift from traditional physical stores to digital marketplaces has redefined the way consumers discover, select, and purchase goods and services.</a:t>
            </a:r>
          </a:p>
          <a:p>
            <a:endParaRPr lang="en-IN" sz="32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this landscape, Java, known for its versatility and robust capabilities, plays a fundamental role in underpinning the backend and logic of these online shopping systems.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60505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0">
        <p15:prstTrans prst="fallOve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7D9135-1786-FFA5-A561-BAB6B285580E}"/>
              </a:ext>
            </a:extLst>
          </p:cNvPr>
          <p:cNvSpPr txBox="1"/>
          <p:nvPr/>
        </p:nvSpPr>
        <p:spPr>
          <a:xfrm>
            <a:off x="2865120" y="233680"/>
            <a:ext cx="563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kern="100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WORKING</a:t>
            </a:r>
            <a:endParaRPr lang="en-IN" sz="5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D0258-1177-ABC0-6233-0E7A98BFEBED}"/>
              </a:ext>
            </a:extLst>
          </p:cNvPr>
          <p:cNvSpPr txBox="1"/>
          <p:nvPr/>
        </p:nvSpPr>
        <p:spPr>
          <a:xfrm>
            <a:off x="406400" y="1778000"/>
            <a:ext cx="11643360" cy="481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Wingdings" panose="05000000000000000000" pitchFamily="2" charset="2"/>
              <a:buChar char="Ø"/>
            </a:pPr>
            <a:r>
              <a:rPr lang="en-IN" sz="2800" kern="100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Online shopping systems typically consist of various interconnected elements such as product databases, user management, shopping cart functionalities, payment gateways, and administrative tools.</a:t>
            </a:r>
          </a:p>
          <a:p>
            <a:pPr lvl="0">
              <a:lnSpc>
                <a:spcPct val="107000"/>
              </a:lnSpc>
            </a:pPr>
            <a:r>
              <a:rPr lang="en-IN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 lvl="0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IN" sz="2800" kern="100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Utilizing Java, developers design classes and structures that manage products, user information, and shopping cart operations.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involves allowing users to browse and add items to their cart, process transactions, and manage the entire shopping experience, ensuring a seamless and secure environment.</a:t>
            </a:r>
            <a:endParaRPr lang="en-IN" sz="2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4653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000" advClick="0" advTm="0">
        <p15:prstTrans prst="fractur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49000">
              <a:srgbClr val="1B90DC"/>
            </a:gs>
            <a:gs pos="85000">
              <a:srgbClr val="002060">
                <a:alpha val="83000"/>
              </a:srgbClr>
            </a:gs>
            <a:gs pos="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582FF4-6B78-158D-B6FC-CAAC36198F1A}"/>
              </a:ext>
            </a:extLst>
          </p:cNvPr>
          <p:cNvSpPr txBox="1"/>
          <p:nvPr/>
        </p:nvSpPr>
        <p:spPr>
          <a:xfrm>
            <a:off x="3738880" y="243840"/>
            <a:ext cx="397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rgbClr val="002060"/>
                </a:solidFill>
              </a:rPr>
              <a:t>USES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E4C58E-A7F6-80AF-E18E-17FA5F6C5FEB}"/>
              </a:ext>
            </a:extLst>
          </p:cNvPr>
          <p:cNvSpPr txBox="1"/>
          <p:nvPr/>
        </p:nvSpPr>
        <p:spPr>
          <a:xfrm>
            <a:off x="375920" y="1635760"/>
            <a:ext cx="11592560" cy="4775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E-commerce Platforms: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Online retail stores, marketplaces, and independent e-commerce websites.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Digital Services: -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Selling digital products such as software, e-books, music, and more.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and Grocery Delivery: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Ordering groceries and food items from various stores and restaurants online.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Ticketing Systems: -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Booking tickets for movies, events, transportation, and more.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8457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0"/>
                            </p:stCondLst>
                            <p:childTnLst>
                              <p:par>
                                <p:cTn id="2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9000">
              <a:srgbClr val="C00000">
                <a:alpha val="85000"/>
              </a:srgbClr>
            </a:gs>
            <a:gs pos="4000">
              <a:srgbClr val="002060">
                <a:alpha val="85000"/>
              </a:srgbClr>
            </a:gs>
            <a:gs pos="100000">
              <a:srgbClr val="FFFF00">
                <a:alpha val="85000"/>
              </a:srgb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99D8F1-E4D1-3548-F3A0-1471EC555DD4}"/>
              </a:ext>
            </a:extLst>
          </p:cNvPr>
          <p:cNvSpPr txBox="1"/>
          <p:nvPr/>
        </p:nvSpPr>
        <p:spPr>
          <a:xfrm>
            <a:off x="3718560" y="264160"/>
            <a:ext cx="5811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0000"/>
                </a:solidFill>
              </a:rPr>
              <a:t>ADVANTAGES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60A2C-C6C4-2986-FDA6-F342036A1030}"/>
              </a:ext>
            </a:extLst>
          </p:cNvPr>
          <p:cNvSpPr txBox="1"/>
          <p:nvPr/>
        </p:nvSpPr>
        <p:spPr>
          <a:xfrm>
            <a:off x="355600" y="1727200"/>
            <a:ext cx="11744960" cy="464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Convenience: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Enables users to shop at anytime from anywhere with internet access.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Wider Selection: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Provides access to a vast range of products and services.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 and Reviews: -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Users can compare products and read reviews before making a purchase.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Cost-Effective: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Often offers discounts, deals, and reduced prices compared to physical stores.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972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67000">
              <a:srgbClr val="00B050">
                <a:alpha val="80000"/>
              </a:srgbClr>
            </a:gs>
            <a:gs pos="35000">
              <a:schemeClr val="bg1">
                <a:alpha val="80000"/>
              </a:schemeClr>
            </a:gs>
            <a:gs pos="5000">
              <a:srgbClr val="7030A0">
                <a:alpha val="80000"/>
              </a:srgbClr>
            </a:gs>
            <a:gs pos="97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4B1380-5E18-2CEC-4338-4ED20F996EB4}"/>
              </a:ext>
            </a:extLst>
          </p:cNvPr>
          <p:cNvSpPr txBox="1"/>
          <p:nvPr/>
        </p:nvSpPr>
        <p:spPr>
          <a:xfrm>
            <a:off x="3515360" y="172720"/>
            <a:ext cx="6410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FF00"/>
                </a:solidFill>
              </a:rPr>
              <a:t>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F60CDD-EE03-4AFD-92E2-3A00AEE7061D}"/>
              </a:ext>
            </a:extLst>
          </p:cNvPr>
          <p:cNvSpPr txBox="1"/>
          <p:nvPr/>
        </p:nvSpPr>
        <p:spPr>
          <a:xfrm>
            <a:off x="375920" y="2207439"/>
            <a:ext cx="11816080" cy="3853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Physical Inspection: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Inability to physically examine products before purchasing.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Shipping Delays and Costs: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Long shipping times and additional delivery charges.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 Concerns: -</a:t>
            </a:r>
            <a:r>
              <a:rPr lang="en-IN" sz="24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Risks associated with online transactions and data security.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IN" sz="24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Processes: -</a:t>
            </a:r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Complicated or costly return policies for some products.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18417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0">
        <p15:prstTrans prst="crush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69000">
              <a:srgbClr val="00B050">
                <a:alpha val="80000"/>
              </a:srgbClr>
            </a:gs>
            <a:gs pos="43000">
              <a:schemeClr val="accent4">
                <a:lumMod val="60000"/>
                <a:lumOff val="40000"/>
                <a:alpha val="80000"/>
              </a:schemeClr>
            </a:gs>
            <a:gs pos="11000">
              <a:schemeClr val="accent6">
                <a:lumMod val="50000"/>
                <a:alpha val="80000"/>
              </a:schemeClr>
            </a:gs>
            <a:gs pos="100000">
              <a:srgbClr val="FF0000">
                <a:alpha val="80000"/>
              </a:srgb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204D79-C68A-3D3B-2AC0-4329AD7A7F19}"/>
              </a:ext>
            </a:extLst>
          </p:cNvPr>
          <p:cNvSpPr txBox="1"/>
          <p:nvPr/>
        </p:nvSpPr>
        <p:spPr>
          <a:xfrm>
            <a:off x="2255520" y="233680"/>
            <a:ext cx="6847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solidFill>
                  <a:srgbClr val="FFFF00"/>
                </a:solidFill>
              </a:rPr>
              <a:t>FUTURE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BE2116-BAB7-6115-DF4D-B328C8F15DA3}"/>
              </a:ext>
            </a:extLst>
          </p:cNvPr>
          <p:cNvSpPr txBox="1"/>
          <p:nvPr/>
        </p:nvSpPr>
        <p:spPr>
          <a:xfrm>
            <a:off x="132080" y="1534160"/>
            <a:ext cx="12059920" cy="425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future of online shopping is poised for further evolution and innovation. Future advancements might include: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000" kern="1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en-IN" sz="2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Personalization: -</a:t>
            </a:r>
            <a:r>
              <a:rPr lang="en-IN" sz="20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Tailoring user experiences based on preferences and </a:t>
            </a:r>
            <a:r>
              <a:rPr lang="en-IN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behavior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2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Augmented Reality Integration: -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Allowing virtual product trials for a better customer experience.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IN" sz="2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Improved Security Measures: -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Stricter measures for data protection and secure transactions.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IN" sz="2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Seamless Integration of AI: -</a:t>
            </a:r>
            <a:r>
              <a:rPr lang="en-IN" sz="2000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Utilizing AI for chatbots, customer support, and product recommendations.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8072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0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4000">
              <a:schemeClr val="bg2">
                <a:tint val="97000"/>
                <a:hueMod val="92000"/>
                <a:satMod val="169000"/>
                <a:lumMod val="164000"/>
              </a:schemeClr>
            </a:gs>
            <a:gs pos="60000">
              <a:srgbClr val="00B050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E97AB3-B84F-C1FA-2191-64AFF8230CE1}"/>
              </a:ext>
            </a:extLst>
          </p:cNvPr>
          <p:cNvSpPr txBox="1"/>
          <p:nvPr/>
        </p:nvSpPr>
        <p:spPr>
          <a:xfrm rot="20168374">
            <a:off x="2123441" y="2407920"/>
            <a:ext cx="7721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rgbClr val="002060"/>
                </a:solidFill>
              </a:rPr>
              <a:t>COMPLETED</a:t>
            </a:r>
          </a:p>
        </p:txBody>
      </p:sp>
    </p:spTree>
    <p:extLst>
      <p:ext uri="{BB962C8B-B14F-4D97-AF65-F5344CB8AC3E}">
        <p14:creationId xmlns:p14="http://schemas.microsoft.com/office/powerpoint/2010/main" val="3818138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0">
        <p14:honeycomb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454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amit kumar</dc:creator>
  <cp:lastModifiedBy>amit kumar</cp:lastModifiedBy>
  <cp:revision>1</cp:revision>
  <dcterms:created xsi:type="dcterms:W3CDTF">2023-11-02T17:19:24Z</dcterms:created>
  <dcterms:modified xsi:type="dcterms:W3CDTF">2023-11-02T19:10:29Z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2023-11-02T19:10:24Z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7e85f0c6-5534-4509-af62-179ba981d5a0</vt:lpwstr>
  </property>
  <property fmtid="{D5CDD505-2E9C-101B-9397-08002B2CF9AE}" pid="7" name="MSIP_Label_defa4170-0d19-0005-0004-bc88714345d2_ActionId">
    <vt:lpwstr>bed82b5a-27d7-4e17-8acd-03aa4fd6c864</vt:lpwstr>
  </property>
  <property fmtid="{D5CDD505-2E9C-101B-9397-08002B2CF9AE}" pid="8" name="MSIP_Label_defa4170-0d19-0005-0004-bc88714345d2_ContentBits">
    <vt:lpwstr>0</vt:lpwstr>
  </property>
</Properties>
</file>

<file path=docProps/thumbnail.jpeg>
</file>